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4" r:id="rId3"/>
    <p:sldId id="257" r:id="rId4"/>
    <p:sldId id="258" r:id="rId5"/>
    <p:sldId id="265" r:id="rId6"/>
    <p:sldId id="261" r:id="rId7"/>
    <p:sldId id="263" r:id="rId8"/>
    <p:sldId id="260"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3" d="100"/>
          <a:sy n="63"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8378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C0A0A3-EE0E-4E08-8DB5-A697EF117157}" type="datetimeFigureOut">
              <a:rPr lang="en-CA" smtClean="0"/>
              <a:t>2023-06-29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392824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4169268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76662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3016339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801222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3556765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4705821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93304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121430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522450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C0A0A3-EE0E-4E08-8DB5-A697EF117157}" type="datetimeFigureOut">
              <a:rPr lang="en-CA" smtClean="0"/>
              <a:t>2023-06-29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423519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C0A0A3-EE0E-4E08-8DB5-A697EF117157}" type="datetimeFigureOut">
              <a:rPr lang="en-CA" smtClean="0"/>
              <a:t>2023-06-29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727687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3"/>
          <p:cNvSpPr>
            <a:spLocks noGrp="1"/>
          </p:cNvSpPr>
          <p:nvPr>
            <p:ph type="ftr" sz="quarter" idx="11"/>
          </p:nvPr>
        </p:nvSpPr>
        <p:spPr/>
        <p:txBody>
          <a:bodyPr/>
          <a:lstStyle/>
          <a:p>
            <a:endParaRPr lang="en-CA"/>
          </a:p>
        </p:txBody>
      </p:sp>
      <p:sp>
        <p:nvSpPr>
          <p:cNvPr id="6" name="Slide Number Placeholder 4"/>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896967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2"/>
          <p:cNvSpPr>
            <a:spLocks noGrp="1"/>
          </p:cNvSpPr>
          <p:nvPr>
            <p:ph type="ftr" sz="quarter" idx="11"/>
          </p:nvPr>
        </p:nvSpPr>
        <p:spPr/>
        <p:txBody>
          <a:bodyPr/>
          <a:lstStyle/>
          <a:p>
            <a:endParaRPr lang="en-CA"/>
          </a:p>
        </p:txBody>
      </p:sp>
      <p:sp>
        <p:nvSpPr>
          <p:cNvPr id="6" name="Slide Number Placeholder 3"/>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026823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9C0A0A3-EE0E-4E08-8DB5-A697EF117157}" type="datetimeFigureOut">
              <a:rPr lang="en-CA" smtClean="0"/>
              <a:t>2023-06-29</a:t>
            </a:fld>
            <a:endParaRPr lang="en-CA"/>
          </a:p>
        </p:txBody>
      </p:sp>
      <p:sp>
        <p:nvSpPr>
          <p:cNvPr id="5" name="Footer Placeholder 5"/>
          <p:cNvSpPr>
            <a:spLocks noGrp="1"/>
          </p:cNvSpPr>
          <p:nvPr>
            <p:ph type="ftr" sz="quarter" idx="11"/>
          </p:nvPr>
        </p:nvSpPr>
        <p:spPr/>
        <p:txBody>
          <a:bodyPr/>
          <a:lstStyle/>
          <a:p>
            <a:endParaRPr lang="en-CA"/>
          </a:p>
        </p:txBody>
      </p:sp>
      <p:sp>
        <p:nvSpPr>
          <p:cNvPr id="6" name="Slide Number Placeholder 6"/>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01718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C0A0A3-EE0E-4E08-8DB5-A697EF117157}" type="datetimeFigureOut">
              <a:rPr lang="en-CA" smtClean="0"/>
              <a:t>2023-06-29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AF221E3-9693-4983-8351-E307A54E7A0D}" type="slidenum">
              <a:rPr lang="en-CA" smtClean="0"/>
              <a:t>‹#›</a:t>
            </a:fld>
            <a:endParaRPr lang="en-CA"/>
          </a:p>
        </p:txBody>
      </p:sp>
    </p:spTree>
    <p:extLst>
      <p:ext uri="{BB962C8B-B14F-4D97-AF65-F5344CB8AC3E}">
        <p14:creationId xmlns:p14="http://schemas.microsoft.com/office/powerpoint/2010/main" val="2717553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9C0A0A3-EE0E-4E08-8DB5-A697EF117157}" type="datetimeFigureOut">
              <a:rPr lang="en-CA" smtClean="0"/>
              <a:t>2023-06-29</a:t>
            </a:fld>
            <a:endParaRPr lang="en-C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CA"/>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AF221E3-9693-4983-8351-E307A54E7A0D}" type="slidenum">
              <a:rPr lang="en-CA" smtClean="0"/>
              <a:t>‹#›</a:t>
            </a:fld>
            <a:endParaRPr lang="en-CA"/>
          </a:p>
        </p:txBody>
      </p:sp>
    </p:spTree>
    <p:extLst>
      <p:ext uri="{BB962C8B-B14F-4D97-AF65-F5344CB8AC3E}">
        <p14:creationId xmlns:p14="http://schemas.microsoft.com/office/powerpoint/2010/main" val="58471470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46FB-C8A6-7479-C72E-CC2C5979BEE3}"/>
              </a:ext>
            </a:extLst>
          </p:cNvPr>
          <p:cNvSpPr>
            <a:spLocks noGrp="1"/>
          </p:cNvSpPr>
          <p:nvPr>
            <p:ph type="ctrTitle"/>
          </p:nvPr>
        </p:nvSpPr>
        <p:spPr/>
        <p:txBody>
          <a:bodyPr/>
          <a:lstStyle/>
          <a:p>
            <a:r>
              <a:rPr lang="en-CA" dirty="0">
                <a:effectLst/>
                <a:latin typeface="Calibri" panose="020F0502020204030204" pitchFamily="34" charset="0"/>
                <a:ea typeface="Calibri" panose="020F0502020204030204" pitchFamily="34" charset="0"/>
                <a:cs typeface="Times New Roman" panose="02020603050405020304" pitchFamily="18" charset="0"/>
              </a:rPr>
              <a:t>Discussing recycling and other green trends</a:t>
            </a:r>
            <a:endParaRPr lang="en-CA" dirty="0"/>
          </a:p>
        </p:txBody>
      </p:sp>
      <p:sp>
        <p:nvSpPr>
          <p:cNvPr id="3" name="Subtitle 2">
            <a:extLst>
              <a:ext uri="{FF2B5EF4-FFF2-40B4-BE49-F238E27FC236}">
                <a16:creationId xmlns:a16="http://schemas.microsoft.com/office/drawing/2014/main" id="{DDB83517-779C-8152-C4D3-670188E14AFE}"/>
              </a:ext>
            </a:extLst>
          </p:cNvPr>
          <p:cNvSpPr>
            <a:spLocks noGrp="1"/>
          </p:cNvSpPr>
          <p:nvPr>
            <p:ph type="subTitle" idx="1"/>
          </p:nvPr>
        </p:nvSpPr>
        <p:spPr/>
        <p:txBody>
          <a:bodyPr/>
          <a:lstStyle/>
          <a:p>
            <a:r>
              <a:rPr lang="en-US" dirty="0" err="1"/>
              <a:t>Esal</a:t>
            </a:r>
            <a:r>
              <a:rPr lang="en-US" dirty="0"/>
              <a:t> 0450-01/</a:t>
            </a:r>
            <a:r>
              <a:rPr lang="en-US" dirty="0" err="1"/>
              <a:t>TEsL</a:t>
            </a:r>
            <a:r>
              <a:rPr lang="en-US" dirty="0"/>
              <a:t> 3050</a:t>
            </a:r>
            <a:endParaRPr lang="en-CA" dirty="0"/>
          </a:p>
        </p:txBody>
      </p:sp>
    </p:spTree>
    <p:extLst>
      <p:ext uri="{BB962C8B-B14F-4D97-AF65-F5344CB8AC3E}">
        <p14:creationId xmlns:p14="http://schemas.microsoft.com/office/powerpoint/2010/main" val="2183654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Recycle with solid fill">
            <a:extLst>
              <a:ext uri="{FF2B5EF4-FFF2-40B4-BE49-F238E27FC236}">
                <a16:creationId xmlns:a16="http://schemas.microsoft.com/office/drawing/2014/main" id="{0370C6BB-9CA9-829F-6535-BAA1FF95EF9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8615" y="-443593"/>
            <a:ext cx="7745185" cy="7745185"/>
          </a:xfrm>
          <a:prstGeom prst="rect">
            <a:avLst/>
          </a:prstGeom>
        </p:spPr>
      </p:pic>
      <p:sp>
        <p:nvSpPr>
          <p:cNvPr id="2" name="Title 1">
            <a:extLst>
              <a:ext uri="{FF2B5EF4-FFF2-40B4-BE49-F238E27FC236}">
                <a16:creationId xmlns:a16="http://schemas.microsoft.com/office/drawing/2014/main" id="{2995BDD4-A4CF-F73A-C9BF-801CA1773E2E}"/>
              </a:ext>
            </a:extLst>
          </p:cNvPr>
          <p:cNvSpPr>
            <a:spLocks noGrp="1"/>
          </p:cNvSpPr>
          <p:nvPr>
            <p:ph type="ctrTitle"/>
          </p:nvPr>
        </p:nvSpPr>
        <p:spPr>
          <a:xfrm>
            <a:off x="128795" y="1630680"/>
            <a:ext cx="6861286" cy="3329581"/>
          </a:xfrm>
        </p:spPr>
        <p:txBody>
          <a:bodyPr/>
          <a:lstStyle/>
          <a:p>
            <a:r>
              <a:rPr lang="en-CA" sz="6600" dirty="0"/>
              <a:t>Do you consider yourself environmentally savvy?</a:t>
            </a:r>
          </a:p>
        </p:txBody>
      </p:sp>
    </p:spTree>
    <p:extLst>
      <p:ext uri="{BB962C8B-B14F-4D97-AF65-F5344CB8AC3E}">
        <p14:creationId xmlns:p14="http://schemas.microsoft.com/office/powerpoint/2010/main" val="120204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ard Chung and Irene Cheng of HIR Studio’s benches made from salvaged plastic were inspired by the serpentine form of Sha Tin’s Shing Mun River, from which they took the plastic waste for upcycling.">
            <a:extLst>
              <a:ext uri="{FF2B5EF4-FFF2-40B4-BE49-F238E27FC236}">
                <a16:creationId xmlns:a16="http://schemas.microsoft.com/office/drawing/2014/main" id="{56B96ADD-C0F1-17A0-7CA1-D8CC5AD4EC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287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DB6EBC0-3E06-EE75-4C77-3B4DBBDAD82F}"/>
              </a:ext>
            </a:extLst>
          </p:cNvPr>
          <p:cNvSpPr txBox="1"/>
          <p:nvPr/>
        </p:nvSpPr>
        <p:spPr>
          <a:xfrm>
            <a:off x="558800" y="264160"/>
            <a:ext cx="9001760" cy="2228110"/>
          </a:xfrm>
          <a:prstGeom prst="rect">
            <a:avLst/>
          </a:prstGeom>
          <a:solidFill>
            <a:schemeClr val="accent1">
              <a:alpha val="77000"/>
            </a:schemeClr>
          </a:solidFill>
        </p:spPr>
        <p:txBody>
          <a:bodyPr wrap="square" rtlCol="0">
            <a:spAutoFit/>
          </a:bodyPr>
          <a:lstStyle/>
          <a:p>
            <a:pPr>
              <a:lnSpc>
                <a:spcPct val="200000"/>
              </a:lnSpc>
            </a:pPr>
            <a:r>
              <a:rPr lang="en-US" b="0" i="0" dirty="0">
                <a:solidFill>
                  <a:srgbClr val="002060"/>
                </a:solidFill>
                <a:effectLst/>
                <a:latin typeface="Merriweather" panose="020F0502020204030204" pitchFamily="2" charset="0"/>
              </a:rPr>
              <a:t>“Old milk containers, juice jugs and toy cups are not the type of products usually associated with high-concept furniture, but two designers in Hong Kong have taken these and other items and </a:t>
            </a:r>
            <a:r>
              <a:rPr lang="en-US" i="0" u="sng" dirty="0">
                <a:solidFill>
                  <a:srgbClr val="002060"/>
                </a:solidFill>
                <a:effectLst/>
                <a:latin typeface="Merriweather" panose="020F0502020204030204" pitchFamily="2" charset="0"/>
              </a:rPr>
              <a:t>upcycled</a:t>
            </a:r>
            <a:r>
              <a:rPr lang="en-US" b="0" i="0" dirty="0">
                <a:solidFill>
                  <a:srgbClr val="002060"/>
                </a:solidFill>
                <a:effectLst/>
                <a:latin typeface="Merriweather" panose="020F0502020204030204" pitchFamily="2" charset="0"/>
              </a:rPr>
              <a:t> them into stylish pieces of public furniture.” (</a:t>
            </a:r>
            <a:r>
              <a:rPr lang="en-US" b="0" i="0" dirty="0" err="1">
                <a:solidFill>
                  <a:srgbClr val="002060"/>
                </a:solidFill>
                <a:effectLst/>
                <a:latin typeface="Merriweather" panose="020F0502020204030204" pitchFamily="2" charset="0"/>
              </a:rPr>
              <a:t>Cobaj</a:t>
            </a:r>
            <a:r>
              <a:rPr lang="en-US" b="0" i="0" dirty="0">
                <a:solidFill>
                  <a:srgbClr val="002060"/>
                </a:solidFill>
                <a:effectLst/>
                <a:latin typeface="Merriweather" panose="020F0502020204030204" pitchFamily="2" charset="0"/>
              </a:rPr>
              <a:t> &amp; </a:t>
            </a:r>
            <a:r>
              <a:rPr lang="en-US" b="0" i="0" dirty="0" err="1">
                <a:solidFill>
                  <a:srgbClr val="002060"/>
                </a:solidFill>
                <a:effectLst/>
                <a:latin typeface="Merriweather" panose="020F0502020204030204" pitchFamily="2" charset="0"/>
              </a:rPr>
              <a:t>Cobaj</a:t>
            </a:r>
            <a:r>
              <a:rPr lang="en-US" b="0" i="0" dirty="0">
                <a:solidFill>
                  <a:srgbClr val="002060"/>
                </a:solidFill>
                <a:effectLst/>
                <a:latin typeface="Merriweather" panose="020F0502020204030204" pitchFamily="2" charset="0"/>
              </a:rPr>
              <a:t>, 2021)</a:t>
            </a:r>
            <a:endParaRPr lang="en-CA" dirty="0">
              <a:solidFill>
                <a:srgbClr val="002060"/>
              </a:solidFill>
            </a:endParaRPr>
          </a:p>
        </p:txBody>
      </p:sp>
    </p:spTree>
    <p:extLst>
      <p:ext uri="{BB962C8B-B14F-4D97-AF65-F5344CB8AC3E}">
        <p14:creationId xmlns:p14="http://schemas.microsoft.com/office/powerpoint/2010/main" val="77453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8B9A31-8AA2-2465-CD56-A7BA1B47F244}"/>
              </a:ext>
            </a:extLst>
          </p:cNvPr>
          <p:cNvSpPr>
            <a:spLocks noGrp="1"/>
          </p:cNvSpPr>
          <p:nvPr>
            <p:ph type="ctrTitle"/>
          </p:nvPr>
        </p:nvSpPr>
        <p:spPr/>
        <p:txBody>
          <a:bodyPr/>
          <a:lstStyle/>
          <a:p>
            <a:r>
              <a:rPr lang="en-CA" dirty="0"/>
              <a:t>What else can be recycled?</a:t>
            </a:r>
          </a:p>
        </p:txBody>
      </p:sp>
    </p:spTree>
    <p:extLst>
      <p:ext uri="{BB962C8B-B14F-4D97-AF65-F5344CB8AC3E}">
        <p14:creationId xmlns:p14="http://schemas.microsoft.com/office/powerpoint/2010/main" val="3077288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6B249-9E5D-FDB1-4E9E-1C71AADF9AE7}"/>
              </a:ext>
            </a:extLst>
          </p:cNvPr>
          <p:cNvSpPr>
            <a:spLocks noGrp="1"/>
          </p:cNvSpPr>
          <p:nvPr>
            <p:ph type="title"/>
          </p:nvPr>
        </p:nvSpPr>
        <p:spPr>
          <a:xfrm>
            <a:off x="646111" y="452718"/>
            <a:ext cx="10011729" cy="1400530"/>
          </a:xfrm>
        </p:spPr>
        <p:txBody>
          <a:bodyPr/>
          <a:lstStyle/>
          <a:p>
            <a:r>
              <a:rPr lang="en-CA" sz="4400" dirty="0"/>
              <a:t>Organic Waste</a:t>
            </a:r>
          </a:p>
        </p:txBody>
      </p:sp>
      <p:sp>
        <p:nvSpPr>
          <p:cNvPr id="3" name="Content Placeholder 2">
            <a:extLst>
              <a:ext uri="{FF2B5EF4-FFF2-40B4-BE49-F238E27FC236}">
                <a16:creationId xmlns:a16="http://schemas.microsoft.com/office/drawing/2014/main" id="{3E0C7210-22FE-06E2-B60E-688E9FC0FD64}"/>
              </a:ext>
            </a:extLst>
          </p:cNvPr>
          <p:cNvSpPr>
            <a:spLocks noGrp="1"/>
          </p:cNvSpPr>
          <p:nvPr>
            <p:ph idx="1"/>
          </p:nvPr>
        </p:nvSpPr>
        <p:spPr/>
        <p:txBody>
          <a:bodyPr>
            <a:normAutofit/>
          </a:bodyPr>
          <a:lstStyle/>
          <a:p>
            <a:r>
              <a:rPr lang="en-CA" sz="3200" dirty="0">
                <a:latin typeface="+mn-lt"/>
              </a:rPr>
              <a:t>August 21,2023,  the City of Kamloops will begin Curbside pickup of organic waste</a:t>
            </a:r>
          </a:p>
          <a:p>
            <a:r>
              <a:rPr lang="en-CA" sz="3200" dirty="0">
                <a:latin typeface="+mn-lt"/>
              </a:rPr>
              <a:t>Weekly pickups</a:t>
            </a:r>
          </a:p>
          <a:p>
            <a:r>
              <a:rPr lang="en-CA" sz="3200" dirty="0">
                <a:latin typeface="+mn-lt"/>
              </a:rPr>
              <a:t>Organic: </a:t>
            </a:r>
            <a:r>
              <a:rPr lang="en-US" sz="3200" b="0" i="0" dirty="0">
                <a:effectLst/>
                <a:latin typeface="+mn-lt"/>
              </a:rPr>
              <a:t>relating to or derived from living matter</a:t>
            </a:r>
            <a:endParaRPr lang="en-CA" sz="3200" dirty="0">
              <a:latin typeface="+mn-lt"/>
            </a:endParaRPr>
          </a:p>
        </p:txBody>
      </p:sp>
    </p:spTree>
    <p:extLst>
      <p:ext uri="{BB962C8B-B14F-4D97-AF65-F5344CB8AC3E}">
        <p14:creationId xmlns:p14="http://schemas.microsoft.com/office/powerpoint/2010/main" val="114230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BC53A31-8631-D660-D166-D851D0349757}"/>
              </a:ext>
            </a:extLst>
          </p:cNvPr>
          <p:cNvSpPr txBox="1"/>
          <p:nvPr/>
        </p:nvSpPr>
        <p:spPr>
          <a:xfrm>
            <a:off x="538480" y="499047"/>
            <a:ext cx="2103120" cy="461665"/>
          </a:xfrm>
          <a:prstGeom prst="rect">
            <a:avLst/>
          </a:prstGeom>
          <a:noFill/>
        </p:spPr>
        <p:txBody>
          <a:bodyPr wrap="square" rtlCol="0">
            <a:spAutoFit/>
          </a:bodyPr>
          <a:lstStyle/>
          <a:p>
            <a:r>
              <a:rPr lang="en-CA" sz="2400" dirty="0"/>
              <a:t>Cardboard</a:t>
            </a:r>
          </a:p>
        </p:txBody>
      </p:sp>
      <p:sp>
        <p:nvSpPr>
          <p:cNvPr id="6" name="TextBox 5">
            <a:extLst>
              <a:ext uri="{FF2B5EF4-FFF2-40B4-BE49-F238E27FC236}">
                <a16:creationId xmlns:a16="http://schemas.microsoft.com/office/drawing/2014/main" id="{851DFA85-0619-D041-ED3B-BF2E990AF510}"/>
              </a:ext>
            </a:extLst>
          </p:cNvPr>
          <p:cNvSpPr txBox="1"/>
          <p:nvPr/>
        </p:nvSpPr>
        <p:spPr>
          <a:xfrm>
            <a:off x="4378960" y="4778772"/>
            <a:ext cx="2153920" cy="830997"/>
          </a:xfrm>
          <a:prstGeom prst="rect">
            <a:avLst/>
          </a:prstGeom>
          <a:noFill/>
        </p:spPr>
        <p:txBody>
          <a:bodyPr wrap="square" rtlCol="0">
            <a:spAutoFit/>
          </a:bodyPr>
          <a:lstStyle/>
          <a:p>
            <a:r>
              <a:rPr lang="en-CA" sz="2400" dirty="0"/>
              <a:t>Grass clippings</a:t>
            </a:r>
          </a:p>
        </p:txBody>
      </p:sp>
      <p:sp>
        <p:nvSpPr>
          <p:cNvPr id="7" name="TextBox 6">
            <a:extLst>
              <a:ext uri="{FF2B5EF4-FFF2-40B4-BE49-F238E27FC236}">
                <a16:creationId xmlns:a16="http://schemas.microsoft.com/office/drawing/2014/main" id="{D65EA6A3-5A6A-5AA4-2086-B5CAD87EB785}"/>
              </a:ext>
            </a:extLst>
          </p:cNvPr>
          <p:cNvSpPr txBox="1"/>
          <p:nvPr/>
        </p:nvSpPr>
        <p:spPr>
          <a:xfrm>
            <a:off x="6096000" y="558800"/>
            <a:ext cx="1635760" cy="461665"/>
          </a:xfrm>
          <a:prstGeom prst="rect">
            <a:avLst/>
          </a:prstGeom>
          <a:noFill/>
        </p:spPr>
        <p:txBody>
          <a:bodyPr wrap="square" rtlCol="0">
            <a:spAutoFit/>
          </a:bodyPr>
          <a:lstStyle/>
          <a:p>
            <a:r>
              <a:rPr lang="en-CA" sz="2400" dirty="0"/>
              <a:t>Egg shells</a:t>
            </a:r>
          </a:p>
        </p:txBody>
      </p:sp>
      <p:sp>
        <p:nvSpPr>
          <p:cNvPr id="8" name="TextBox 7">
            <a:extLst>
              <a:ext uri="{FF2B5EF4-FFF2-40B4-BE49-F238E27FC236}">
                <a16:creationId xmlns:a16="http://schemas.microsoft.com/office/drawing/2014/main" id="{673970DE-B26B-1FCA-DEC8-BA602C768BEB}"/>
              </a:ext>
            </a:extLst>
          </p:cNvPr>
          <p:cNvSpPr txBox="1"/>
          <p:nvPr/>
        </p:nvSpPr>
        <p:spPr>
          <a:xfrm>
            <a:off x="1325880" y="1791006"/>
            <a:ext cx="2021840" cy="461665"/>
          </a:xfrm>
          <a:prstGeom prst="rect">
            <a:avLst/>
          </a:prstGeom>
          <a:noFill/>
        </p:spPr>
        <p:txBody>
          <a:bodyPr wrap="square" rtlCol="0">
            <a:spAutoFit/>
          </a:bodyPr>
          <a:lstStyle/>
          <a:p>
            <a:r>
              <a:rPr lang="en-CA" sz="2400" dirty="0"/>
              <a:t>Juice boxes</a:t>
            </a:r>
          </a:p>
        </p:txBody>
      </p:sp>
      <p:sp>
        <p:nvSpPr>
          <p:cNvPr id="9" name="TextBox 8">
            <a:extLst>
              <a:ext uri="{FF2B5EF4-FFF2-40B4-BE49-F238E27FC236}">
                <a16:creationId xmlns:a16="http://schemas.microsoft.com/office/drawing/2014/main" id="{8C62AD84-BDFB-D9B0-9E69-CABA5C147CF3}"/>
              </a:ext>
            </a:extLst>
          </p:cNvPr>
          <p:cNvSpPr txBox="1"/>
          <p:nvPr/>
        </p:nvSpPr>
        <p:spPr>
          <a:xfrm>
            <a:off x="619760" y="4373433"/>
            <a:ext cx="2550160" cy="461665"/>
          </a:xfrm>
          <a:prstGeom prst="rect">
            <a:avLst/>
          </a:prstGeom>
          <a:noFill/>
        </p:spPr>
        <p:txBody>
          <a:bodyPr wrap="square" rtlCol="0">
            <a:spAutoFit/>
          </a:bodyPr>
          <a:lstStyle/>
          <a:p>
            <a:r>
              <a:rPr lang="en-CA" sz="2400" dirty="0"/>
              <a:t>Aluminum Can</a:t>
            </a:r>
          </a:p>
        </p:txBody>
      </p:sp>
      <p:sp>
        <p:nvSpPr>
          <p:cNvPr id="10" name="TextBox 9">
            <a:extLst>
              <a:ext uri="{FF2B5EF4-FFF2-40B4-BE49-F238E27FC236}">
                <a16:creationId xmlns:a16="http://schemas.microsoft.com/office/drawing/2014/main" id="{AADBB05E-11E4-820B-788B-050283563910}"/>
              </a:ext>
            </a:extLst>
          </p:cNvPr>
          <p:cNvSpPr txBox="1"/>
          <p:nvPr/>
        </p:nvSpPr>
        <p:spPr>
          <a:xfrm>
            <a:off x="7020560" y="5038407"/>
            <a:ext cx="1920240" cy="461665"/>
          </a:xfrm>
          <a:prstGeom prst="rect">
            <a:avLst/>
          </a:prstGeom>
          <a:noFill/>
        </p:spPr>
        <p:txBody>
          <a:bodyPr wrap="square" rtlCol="0">
            <a:spAutoFit/>
          </a:bodyPr>
          <a:lstStyle/>
          <a:p>
            <a:r>
              <a:rPr lang="en-CA" sz="2400" dirty="0"/>
              <a:t>Oil/Grease</a:t>
            </a:r>
          </a:p>
        </p:txBody>
      </p:sp>
      <p:sp>
        <p:nvSpPr>
          <p:cNvPr id="11" name="TextBox 10">
            <a:extLst>
              <a:ext uri="{FF2B5EF4-FFF2-40B4-BE49-F238E27FC236}">
                <a16:creationId xmlns:a16="http://schemas.microsoft.com/office/drawing/2014/main" id="{930B64DA-112E-A1D7-3415-A0A9377B9888}"/>
              </a:ext>
            </a:extLst>
          </p:cNvPr>
          <p:cNvSpPr txBox="1"/>
          <p:nvPr/>
        </p:nvSpPr>
        <p:spPr>
          <a:xfrm>
            <a:off x="10388600" y="2115096"/>
            <a:ext cx="1320800" cy="461665"/>
          </a:xfrm>
          <a:prstGeom prst="rect">
            <a:avLst/>
          </a:prstGeom>
          <a:noFill/>
        </p:spPr>
        <p:txBody>
          <a:bodyPr wrap="square" rtlCol="0">
            <a:spAutoFit/>
          </a:bodyPr>
          <a:lstStyle/>
          <a:p>
            <a:r>
              <a:rPr lang="en-CA" sz="2400" dirty="0"/>
              <a:t>Hair</a:t>
            </a:r>
          </a:p>
        </p:txBody>
      </p:sp>
      <p:sp>
        <p:nvSpPr>
          <p:cNvPr id="12" name="TextBox 11">
            <a:extLst>
              <a:ext uri="{FF2B5EF4-FFF2-40B4-BE49-F238E27FC236}">
                <a16:creationId xmlns:a16="http://schemas.microsoft.com/office/drawing/2014/main" id="{9882A323-5823-81CC-324B-08FD53B74FE3}"/>
              </a:ext>
            </a:extLst>
          </p:cNvPr>
          <p:cNvSpPr txBox="1"/>
          <p:nvPr/>
        </p:nvSpPr>
        <p:spPr>
          <a:xfrm>
            <a:off x="3469640" y="119240"/>
            <a:ext cx="2621280" cy="461665"/>
          </a:xfrm>
          <a:prstGeom prst="rect">
            <a:avLst/>
          </a:prstGeom>
          <a:noFill/>
        </p:spPr>
        <p:txBody>
          <a:bodyPr wrap="square" rtlCol="0">
            <a:spAutoFit/>
          </a:bodyPr>
          <a:lstStyle/>
          <a:p>
            <a:r>
              <a:rPr lang="en-CA" sz="2400" dirty="0"/>
              <a:t>Food scraps</a:t>
            </a:r>
          </a:p>
        </p:txBody>
      </p:sp>
      <p:sp>
        <p:nvSpPr>
          <p:cNvPr id="13" name="TextBox 12">
            <a:extLst>
              <a:ext uri="{FF2B5EF4-FFF2-40B4-BE49-F238E27FC236}">
                <a16:creationId xmlns:a16="http://schemas.microsoft.com/office/drawing/2014/main" id="{85DEBAB3-E43D-0BE6-2CBC-50A973339FD3}"/>
              </a:ext>
            </a:extLst>
          </p:cNvPr>
          <p:cNvSpPr txBox="1"/>
          <p:nvPr/>
        </p:nvSpPr>
        <p:spPr>
          <a:xfrm>
            <a:off x="45720" y="3150788"/>
            <a:ext cx="2249170" cy="461665"/>
          </a:xfrm>
          <a:prstGeom prst="rect">
            <a:avLst/>
          </a:prstGeom>
          <a:noFill/>
        </p:spPr>
        <p:txBody>
          <a:bodyPr wrap="square" rtlCol="0">
            <a:spAutoFit/>
          </a:bodyPr>
          <a:lstStyle/>
          <a:p>
            <a:r>
              <a:rPr lang="en-CA" sz="2400" dirty="0"/>
              <a:t>Coffee grinds</a:t>
            </a:r>
          </a:p>
        </p:txBody>
      </p:sp>
      <p:sp>
        <p:nvSpPr>
          <p:cNvPr id="14" name="TextBox 13">
            <a:extLst>
              <a:ext uri="{FF2B5EF4-FFF2-40B4-BE49-F238E27FC236}">
                <a16:creationId xmlns:a16="http://schemas.microsoft.com/office/drawing/2014/main" id="{6E2DEE62-77DA-452A-1A8F-340D846E13B2}"/>
              </a:ext>
            </a:extLst>
          </p:cNvPr>
          <p:cNvSpPr txBox="1"/>
          <p:nvPr/>
        </p:nvSpPr>
        <p:spPr>
          <a:xfrm>
            <a:off x="6604000" y="3995004"/>
            <a:ext cx="2021840" cy="461665"/>
          </a:xfrm>
          <a:prstGeom prst="rect">
            <a:avLst/>
          </a:prstGeom>
          <a:noFill/>
        </p:spPr>
        <p:txBody>
          <a:bodyPr wrap="square" rtlCol="0">
            <a:spAutoFit/>
          </a:bodyPr>
          <a:lstStyle/>
          <a:p>
            <a:r>
              <a:rPr lang="en-CA" sz="2400" dirty="0"/>
              <a:t>Paper Bags</a:t>
            </a:r>
          </a:p>
        </p:txBody>
      </p:sp>
      <p:sp>
        <p:nvSpPr>
          <p:cNvPr id="15" name="TextBox 14">
            <a:extLst>
              <a:ext uri="{FF2B5EF4-FFF2-40B4-BE49-F238E27FC236}">
                <a16:creationId xmlns:a16="http://schemas.microsoft.com/office/drawing/2014/main" id="{9126EAD3-5634-C022-611F-CBA56DD101E7}"/>
              </a:ext>
            </a:extLst>
          </p:cNvPr>
          <p:cNvSpPr txBox="1"/>
          <p:nvPr/>
        </p:nvSpPr>
        <p:spPr>
          <a:xfrm>
            <a:off x="8366760" y="3185160"/>
            <a:ext cx="2021840" cy="461665"/>
          </a:xfrm>
          <a:prstGeom prst="rect">
            <a:avLst/>
          </a:prstGeom>
          <a:noFill/>
        </p:spPr>
        <p:txBody>
          <a:bodyPr wrap="square" rtlCol="0">
            <a:spAutoFit/>
          </a:bodyPr>
          <a:lstStyle/>
          <a:p>
            <a:r>
              <a:rPr lang="en-CA" sz="2400" dirty="0"/>
              <a:t>Tea bags</a:t>
            </a:r>
          </a:p>
        </p:txBody>
      </p:sp>
      <p:sp>
        <p:nvSpPr>
          <p:cNvPr id="16" name="TextBox 15">
            <a:extLst>
              <a:ext uri="{FF2B5EF4-FFF2-40B4-BE49-F238E27FC236}">
                <a16:creationId xmlns:a16="http://schemas.microsoft.com/office/drawing/2014/main" id="{580B811A-2E43-3AF1-1E90-3BFC5274DDED}"/>
              </a:ext>
            </a:extLst>
          </p:cNvPr>
          <p:cNvSpPr txBox="1"/>
          <p:nvPr/>
        </p:nvSpPr>
        <p:spPr>
          <a:xfrm>
            <a:off x="5455920" y="6079084"/>
            <a:ext cx="2245360" cy="461665"/>
          </a:xfrm>
          <a:prstGeom prst="rect">
            <a:avLst/>
          </a:prstGeom>
          <a:noFill/>
        </p:spPr>
        <p:txBody>
          <a:bodyPr wrap="square" rtlCol="0">
            <a:spAutoFit/>
          </a:bodyPr>
          <a:lstStyle/>
          <a:p>
            <a:r>
              <a:rPr lang="en-CA" sz="2400" dirty="0"/>
              <a:t>Wires/Cables </a:t>
            </a:r>
          </a:p>
        </p:txBody>
      </p:sp>
      <p:sp>
        <p:nvSpPr>
          <p:cNvPr id="17" name="TextBox 16">
            <a:extLst>
              <a:ext uri="{FF2B5EF4-FFF2-40B4-BE49-F238E27FC236}">
                <a16:creationId xmlns:a16="http://schemas.microsoft.com/office/drawing/2014/main" id="{C930296E-3CFA-C15A-8E35-D35DE75CC969}"/>
              </a:ext>
            </a:extLst>
          </p:cNvPr>
          <p:cNvSpPr txBox="1"/>
          <p:nvPr/>
        </p:nvSpPr>
        <p:spPr>
          <a:xfrm>
            <a:off x="9687560" y="4470400"/>
            <a:ext cx="2021840" cy="461665"/>
          </a:xfrm>
          <a:prstGeom prst="rect">
            <a:avLst/>
          </a:prstGeom>
          <a:noFill/>
        </p:spPr>
        <p:txBody>
          <a:bodyPr wrap="square" rtlCol="0">
            <a:spAutoFit/>
          </a:bodyPr>
          <a:lstStyle/>
          <a:p>
            <a:r>
              <a:rPr lang="en-CA" sz="2400" dirty="0"/>
              <a:t>Apple core</a:t>
            </a:r>
          </a:p>
        </p:txBody>
      </p:sp>
      <p:sp>
        <p:nvSpPr>
          <p:cNvPr id="18" name="TextBox 17">
            <a:extLst>
              <a:ext uri="{FF2B5EF4-FFF2-40B4-BE49-F238E27FC236}">
                <a16:creationId xmlns:a16="http://schemas.microsoft.com/office/drawing/2014/main" id="{9F43C44E-C492-F0A1-4280-194FBBF4135B}"/>
              </a:ext>
            </a:extLst>
          </p:cNvPr>
          <p:cNvSpPr txBox="1"/>
          <p:nvPr/>
        </p:nvSpPr>
        <p:spPr>
          <a:xfrm>
            <a:off x="2148840" y="5942370"/>
            <a:ext cx="1320800" cy="830997"/>
          </a:xfrm>
          <a:prstGeom prst="rect">
            <a:avLst/>
          </a:prstGeom>
          <a:noFill/>
        </p:spPr>
        <p:txBody>
          <a:bodyPr wrap="square" rtlCol="0">
            <a:spAutoFit/>
          </a:bodyPr>
          <a:lstStyle/>
          <a:p>
            <a:r>
              <a:rPr lang="en-CA" sz="2400" dirty="0"/>
              <a:t>Broken Laptop</a:t>
            </a:r>
          </a:p>
        </p:txBody>
      </p:sp>
      <p:sp>
        <p:nvSpPr>
          <p:cNvPr id="19" name="TextBox 18">
            <a:extLst>
              <a:ext uri="{FF2B5EF4-FFF2-40B4-BE49-F238E27FC236}">
                <a16:creationId xmlns:a16="http://schemas.microsoft.com/office/drawing/2014/main" id="{92CE7796-E0CD-63FD-0A46-9B4D5428B371}"/>
              </a:ext>
            </a:extLst>
          </p:cNvPr>
          <p:cNvSpPr txBox="1"/>
          <p:nvPr/>
        </p:nvSpPr>
        <p:spPr>
          <a:xfrm>
            <a:off x="8496300" y="259979"/>
            <a:ext cx="1762760" cy="461665"/>
          </a:xfrm>
          <a:prstGeom prst="rect">
            <a:avLst/>
          </a:prstGeom>
          <a:noFill/>
        </p:spPr>
        <p:txBody>
          <a:bodyPr wrap="square" rtlCol="0">
            <a:spAutoFit/>
          </a:bodyPr>
          <a:lstStyle/>
          <a:p>
            <a:r>
              <a:rPr lang="en-CA" sz="2400" dirty="0"/>
              <a:t>Lightbulbs</a:t>
            </a:r>
          </a:p>
        </p:txBody>
      </p:sp>
      <p:sp>
        <p:nvSpPr>
          <p:cNvPr id="20" name="TextBox 19">
            <a:extLst>
              <a:ext uri="{FF2B5EF4-FFF2-40B4-BE49-F238E27FC236}">
                <a16:creationId xmlns:a16="http://schemas.microsoft.com/office/drawing/2014/main" id="{2E123CA1-20EC-AC54-6333-5FBF32D26007}"/>
              </a:ext>
            </a:extLst>
          </p:cNvPr>
          <p:cNvSpPr txBox="1"/>
          <p:nvPr/>
        </p:nvSpPr>
        <p:spPr>
          <a:xfrm>
            <a:off x="2887980" y="2620554"/>
            <a:ext cx="2621280" cy="461665"/>
          </a:xfrm>
          <a:prstGeom prst="rect">
            <a:avLst/>
          </a:prstGeom>
          <a:noFill/>
        </p:spPr>
        <p:txBody>
          <a:bodyPr wrap="square" rtlCol="0">
            <a:spAutoFit/>
          </a:bodyPr>
          <a:lstStyle/>
          <a:p>
            <a:r>
              <a:rPr lang="en-CA" sz="2400" dirty="0"/>
              <a:t>Carrot peel</a:t>
            </a:r>
          </a:p>
        </p:txBody>
      </p:sp>
      <p:sp>
        <p:nvSpPr>
          <p:cNvPr id="21" name="TextBox 20">
            <a:extLst>
              <a:ext uri="{FF2B5EF4-FFF2-40B4-BE49-F238E27FC236}">
                <a16:creationId xmlns:a16="http://schemas.microsoft.com/office/drawing/2014/main" id="{EF86D886-E84A-5C94-75C9-B7744F022193}"/>
              </a:ext>
            </a:extLst>
          </p:cNvPr>
          <p:cNvSpPr txBox="1"/>
          <p:nvPr/>
        </p:nvSpPr>
        <p:spPr>
          <a:xfrm>
            <a:off x="5659120" y="2031999"/>
            <a:ext cx="2621280" cy="830997"/>
          </a:xfrm>
          <a:prstGeom prst="rect">
            <a:avLst/>
          </a:prstGeom>
          <a:noFill/>
        </p:spPr>
        <p:txBody>
          <a:bodyPr wrap="square" rtlCol="0">
            <a:spAutoFit/>
          </a:bodyPr>
          <a:lstStyle/>
          <a:p>
            <a:r>
              <a:rPr lang="en-CA" sz="2400" dirty="0"/>
              <a:t>Plastic shopping bags</a:t>
            </a:r>
          </a:p>
        </p:txBody>
      </p:sp>
      <p:sp>
        <p:nvSpPr>
          <p:cNvPr id="22" name="TextBox 21">
            <a:extLst>
              <a:ext uri="{FF2B5EF4-FFF2-40B4-BE49-F238E27FC236}">
                <a16:creationId xmlns:a16="http://schemas.microsoft.com/office/drawing/2014/main" id="{66C418BF-B4FB-0D3B-A191-D327E40B8505}"/>
              </a:ext>
            </a:extLst>
          </p:cNvPr>
          <p:cNvSpPr txBox="1"/>
          <p:nvPr/>
        </p:nvSpPr>
        <p:spPr>
          <a:xfrm>
            <a:off x="187960" y="5895393"/>
            <a:ext cx="2621280" cy="461665"/>
          </a:xfrm>
          <a:prstGeom prst="rect">
            <a:avLst/>
          </a:prstGeom>
          <a:noFill/>
        </p:spPr>
        <p:txBody>
          <a:bodyPr wrap="square" rtlCol="0">
            <a:spAutoFit/>
          </a:bodyPr>
          <a:lstStyle/>
          <a:p>
            <a:r>
              <a:rPr lang="en-CA" sz="2400" dirty="0"/>
              <a:t>Pizza box</a:t>
            </a:r>
          </a:p>
        </p:txBody>
      </p:sp>
      <p:sp>
        <p:nvSpPr>
          <p:cNvPr id="23" name="TextBox 22">
            <a:extLst>
              <a:ext uri="{FF2B5EF4-FFF2-40B4-BE49-F238E27FC236}">
                <a16:creationId xmlns:a16="http://schemas.microsoft.com/office/drawing/2014/main" id="{4F7E2B73-3225-CEB1-C5E7-FF0BB3156F1A}"/>
              </a:ext>
            </a:extLst>
          </p:cNvPr>
          <p:cNvSpPr txBox="1"/>
          <p:nvPr/>
        </p:nvSpPr>
        <p:spPr>
          <a:xfrm>
            <a:off x="2997200" y="1180366"/>
            <a:ext cx="2621280" cy="461665"/>
          </a:xfrm>
          <a:prstGeom prst="rect">
            <a:avLst/>
          </a:prstGeom>
          <a:noFill/>
        </p:spPr>
        <p:txBody>
          <a:bodyPr wrap="square" rtlCol="0">
            <a:spAutoFit/>
          </a:bodyPr>
          <a:lstStyle/>
          <a:p>
            <a:r>
              <a:rPr lang="en-CA" sz="2400" dirty="0"/>
              <a:t>Feathers</a:t>
            </a:r>
          </a:p>
        </p:txBody>
      </p:sp>
      <p:sp>
        <p:nvSpPr>
          <p:cNvPr id="24" name="TextBox 23">
            <a:extLst>
              <a:ext uri="{FF2B5EF4-FFF2-40B4-BE49-F238E27FC236}">
                <a16:creationId xmlns:a16="http://schemas.microsoft.com/office/drawing/2014/main" id="{86F879CB-1DE9-38FF-9AA7-CCE7846B2E13}"/>
              </a:ext>
            </a:extLst>
          </p:cNvPr>
          <p:cNvSpPr txBox="1"/>
          <p:nvPr/>
        </p:nvSpPr>
        <p:spPr>
          <a:xfrm>
            <a:off x="3347720" y="3854687"/>
            <a:ext cx="2621280" cy="461665"/>
          </a:xfrm>
          <a:prstGeom prst="rect">
            <a:avLst/>
          </a:prstGeom>
          <a:noFill/>
        </p:spPr>
        <p:txBody>
          <a:bodyPr wrap="square" rtlCol="0">
            <a:spAutoFit/>
          </a:bodyPr>
          <a:lstStyle/>
          <a:p>
            <a:r>
              <a:rPr lang="en-CA" sz="2400" dirty="0"/>
              <a:t>Paper towel</a:t>
            </a:r>
          </a:p>
        </p:txBody>
      </p:sp>
      <p:sp>
        <p:nvSpPr>
          <p:cNvPr id="25" name="TextBox 24">
            <a:extLst>
              <a:ext uri="{FF2B5EF4-FFF2-40B4-BE49-F238E27FC236}">
                <a16:creationId xmlns:a16="http://schemas.microsoft.com/office/drawing/2014/main" id="{66605D4D-73B5-C2DE-2870-95D3450D17AB}"/>
              </a:ext>
            </a:extLst>
          </p:cNvPr>
          <p:cNvSpPr txBox="1"/>
          <p:nvPr/>
        </p:nvSpPr>
        <p:spPr>
          <a:xfrm>
            <a:off x="8948420" y="6136356"/>
            <a:ext cx="2621280" cy="461665"/>
          </a:xfrm>
          <a:prstGeom prst="rect">
            <a:avLst/>
          </a:prstGeom>
          <a:noFill/>
        </p:spPr>
        <p:txBody>
          <a:bodyPr wrap="square" rtlCol="0">
            <a:spAutoFit/>
          </a:bodyPr>
          <a:lstStyle/>
          <a:p>
            <a:r>
              <a:rPr lang="en-CA" sz="2400" dirty="0"/>
              <a:t>Shampoo bottle</a:t>
            </a:r>
          </a:p>
        </p:txBody>
      </p:sp>
      <p:sp>
        <p:nvSpPr>
          <p:cNvPr id="26" name="TextBox 25">
            <a:extLst>
              <a:ext uri="{FF2B5EF4-FFF2-40B4-BE49-F238E27FC236}">
                <a16:creationId xmlns:a16="http://schemas.microsoft.com/office/drawing/2014/main" id="{0C862FEE-8685-BAD0-C110-FF452F16F2AA}"/>
              </a:ext>
            </a:extLst>
          </p:cNvPr>
          <p:cNvSpPr txBox="1"/>
          <p:nvPr/>
        </p:nvSpPr>
        <p:spPr>
          <a:xfrm>
            <a:off x="8209280" y="1122404"/>
            <a:ext cx="2621280" cy="461665"/>
          </a:xfrm>
          <a:prstGeom prst="rect">
            <a:avLst/>
          </a:prstGeom>
          <a:noFill/>
        </p:spPr>
        <p:txBody>
          <a:bodyPr wrap="square" rtlCol="0">
            <a:spAutoFit/>
          </a:bodyPr>
          <a:lstStyle/>
          <a:p>
            <a:r>
              <a:rPr lang="en-CA" sz="2400" dirty="0"/>
              <a:t>Bleach</a:t>
            </a:r>
          </a:p>
        </p:txBody>
      </p:sp>
    </p:spTree>
    <p:extLst>
      <p:ext uri="{BB962C8B-B14F-4D97-AF65-F5344CB8AC3E}">
        <p14:creationId xmlns:p14="http://schemas.microsoft.com/office/powerpoint/2010/main" val="63116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F447358-457D-D0B8-7A92-3DCAD545AA58}"/>
              </a:ext>
            </a:extLst>
          </p:cNvPr>
          <p:cNvSpPr>
            <a:spLocks noGrp="1"/>
          </p:cNvSpPr>
          <p:nvPr>
            <p:ph idx="1"/>
          </p:nvPr>
        </p:nvSpPr>
        <p:spPr>
          <a:xfrm>
            <a:off x="432752" y="559398"/>
            <a:ext cx="8946541" cy="4195481"/>
          </a:xfrm>
        </p:spPr>
        <p:txBody>
          <a:bodyPr>
            <a:normAutofit/>
          </a:bodyPr>
          <a:lstStyle/>
          <a:p>
            <a:r>
              <a:rPr lang="en-CA" sz="4800" dirty="0"/>
              <a:t>On your worksheet, list 2 more items that can be composted</a:t>
            </a:r>
          </a:p>
          <a:p>
            <a:r>
              <a:rPr lang="en-CA" sz="4800" dirty="0"/>
              <a:t>Use of internet </a:t>
            </a:r>
            <a:r>
              <a:rPr lang="en-CA" sz="4800"/>
              <a:t>is allowed</a:t>
            </a:r>
            <a:endParaRPr lang="en-CA" sz="4800" dirty="0"/>
          </a:p>
          <a:p>
            <a:endParaRPr lang="en-CA" sz="3600" dirty="0"/>
          </a:p>
        </p:txBody>
      </p:sp>
    </p:spTree>
    <p:extLst>
      <p:ext uri="{BB962C8B-B14F-4D97-AF65-F5344CB8AC3E}">
        <p14:creationId xmlns:p14="http://schemas.microsoft.com/office/powerpoint/2010/main" val="1465687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C5555-1F44-3F66-12B4-A7513A4BCD43}"/>
              </a:ext>
            </a:extLst>
          </p:cNvPr>
          <p:cNvSpPr>
            <a:spLocks noGrp="1"/>
          </p:cNvSpPr>
          <p:nvPr>
            <p:ph type="title"/>
          </p:nvPr>
        </p:nvSpPr>
        <p:spPr/>
        <p:txBody>
          <a:bodyPr/>
          <a:lstStyle/>
          <a:p>
            <a:r>
              <a:rPr lang="en-CA" sz="7200" dirty="0">
                <a:solidFill>
                  <a:schemeClr val="tx1"/>
                </a:solidFill>
              </a:rPr>
              <a:t>Feedback</a:t>
            </a:r>
          </a:p>
        </p:txBody>
      </p:sp>
      <p:sp>
        <p:nvSpPr>
          <p:cNvPr id="3" name="Content Placeholder 2">
            <a:extLst>
              <a:ext uri="{FF2B5EF4-FFF2-40B4-BE49-F238E27FC236}">
                <a16:creationId xmlns:a16="http://schemas.microsoft.com/office/drawing/2014/main" id="{17D3E69C-F8E2-94FF-97DB-D5B633AD7ADA}"/>
              </a:ext>
            </a:extLst>
          </p:cNvPr>
          <p:cNvSpPr>
            <a:spLocks noGrp="1"/>
          </p:cNvSpPr>
          <p:nvPr>
            <p:ph idx="1"/>
          </p:nvPr>
        </p:nvSpPr>
        <p:spPr>
          <a:xfrm>
            <a:off x="1103312" y="2052918"/>
            <a:ext cx="9849168" cy="4195481"/>
          </a:xfrm>
        </p:spPr>
        <p:txBody>
          <a:bodyPr>
            <a:normAutofit/>
          </a:bodyPr>
          <a:lstStyle/>
          <a:p>
            <a:r>
              <a:rPr lang="en-CA" sz="3600" dirty="0"/>
              <a:t>What went well?</a:t>
            </a:r>
          </a:p>
          <a:p>
            <a:r>
              <a:rPr lang="en-CA" sz="3600" dirty="0"/>
              <a:t>What needs improvement, clarification, or any other suggestions?</a:t>
            </a:r>
          </a:p>
          <a:p>
            <a:pPr marL="0" indent="0">
              <a:buNone/>
            </a:pPr>
            <a:endParaRPr lang="en-CA" sz="3600" dirty="0"/>
          </a:p>
        </p:txBody>
      </p:sp>
    </p:spTree>
    <p:extLst>
      <p:ext uri="{BB962C8B-B14F-4D97-AF65-F5344CB8AC3E}">
        <p14:creationId xmlns:p14="http://schemas.microsoft.com/office/powerpoint/2010/main" val="299356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15486F-D5B8-1FD3-11D2-D436ED88D3FB}"/>
              </a:ext>
            </a:extLst>
          </p:cNvPr>
          <p:cNvSpPr txBox="1"/>
          <p:nvPr/>
        </p:nvSpPr>
        <p:spPr>
          <a:xfrm>
            <a:off x="518160" y="1778000"/>
            <a:ext cx="6207760" cy="2800767"/>
          </a:xfrm>
          <a:prstGeom prst="rect">
            <a:avLst/>
          </a:prstGeom>
          <a:noFill/>
        </p:spPr>
        <p:txBody>
          <a:bodyPr wrap="square" rtlCol="0">
            <a:spAutoFit/>
          </a:bodyPr>
          <a:lstStyle/>
          <a:p>
            <a:r>
              <a:rPr lang="en-US" sz="8800" dirty="0"/>
              <a:t>Have a nice day!</a:t>
            </a:r>
            <a:endParaRPr lang="en-CA" sz="8800" dirty="0"/>
          </a:p>
        </p:txBody>
      </p:sp>
    </p:spTree>
    <p:extLst>
      <p:ext uri="{BB962C8B-B14F-4D97-AF65-F5344CB8AC3E}">
        <p14:creationId xmlns:p14="http://schemas.microsoft.com/office/powerpoint/2010/main" val="408538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144</TotalTime>
  <Words>182</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Merriweather</vt:lpstr>
      <vt:lpstr>Wingdings 3</vt:lpstr>
      <vt:lpstr>Ion</vt:lpstr>
      <vt:lpstr>Discussing recycling and other green trends</vt:lpstr>
      <vt:lpstr>Do you consider yourself environmentally savvy?</vt:lpstr>
      <vt:lpstr>PowerPoint Presentation</vt:lpstr>
      <vt:lpstr>What else can be recycled?</vt:lpstr>
      <vt:lpstr>Organic Waste</vt:lpstr>
      <vt:lpstr>PowerPoint Presentation</vt:lpstr>
      <vt:lpstr>PowerPoint Presentation</vt:lpstr>
      <vt:lpstr>Feedback</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Trends that empower nature</dc:title>
  <dc:creator>Marcus S</dc:creator>
  <cp:lastModifiedBy>Marcus S</cp:lastModifiedBy>
  <cp:revision>17</cp:revision>
  <dcterms:created xsi:type="dcterms:W3CDTF">2023-06-27T00:23:28Z</dcterms:created>
  <dcterms:modified xsi:type="dcterms:W3CDTF">2023-06-29T13:38:51Z</dcterms:modified>
</cp:coreProperties>
</file>